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4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7" r:id="rId20"/>
    <p:sldId id="275" r:id="rId21"/>
    <p:sldId id="276" r:id="rId22"/>
    <p:sldId id="278" r:id="rId23"/>
    <p:sldId id="279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812"/>
    <a:srgbClr val="FA6512"/>
    <a:srgbClr val="F8FE0E"/>
    <a:srgbClr val="FEE10E"/>
    <a:srgbClr val="FECB0E"/>
    <a:srgbClr val="FAD912"/>
    <a:srgbClr val="FEB90E"/>
    <a:srgbClr val="FA8612"/>
    <a:srgbClr val="FCAD10"/>
    <a:srgbClr val="FC7B1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138" autoAdjust="0"/>
    <p:restoredTop sz="94660"/>
  </p:normalViewPr>
  <p:slideViewPr>
    <p:cSldViewPr>
      <p:cViewPr>
        <p:scale>
          <a:sx n="100" d="100"/>
          <a:sy n="100" d="100"/>
        </p:scale>
        <p:origin x="-1128" y="-3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203E8-4F6E-47A0-B8C6-BCECBAC7B7C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4876-F3BA-4D79-ADC7-9F82E90AAA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44876-F3BA-4D79-ADC7-9F82E90AAAD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77055-5E94-4183-BBA4-2687ED0753F7}" type="datetimeFigureOut">
              <a:rPr lang="ko-KR" altLang="en-US" smtClean="0"/>
              <a:pPr/>
              <a:t>2016-09-06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572C-5E32-433D-811D-5B8538571F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배경3.jpg"/>
          <p:cNvPicPr>
            <a:picLocks noChangeAspect="1"/>
          </p:cNvPicPr>
          <p:nvPr/>
        </p:nvPicPr>
        <p:blipFill>
          <a:blip r:embed="rId2" cstate="print">
            <a:lum bright="-54000" contrast="-42000"/>
          </a:blip>
          <a:stretch>
            <a:fillRect/>
          </a:stretch>
        </p:blipFill>
        <p:spPr>
          <a:xfrm>
            <a:off x="-1" y="-20538"/>
            <a:ext cx="9180513" cy="516403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  <a:effectLst>
            <a:outerShdw blurRad="457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0" y="1491630"/>
            <a:ext cx="9180512" cy="207984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87338" y="249865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WITH SHARE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1265238" y="1779662"/>
            <a:ext cx="661352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TEAM PROJECT</a:t>
            </a:r>
            <a:endParaRPr lang="ko-KR" altLang="en-US" sz="2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331640" y="4731990"/>
            <a:ext cx="6613525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Made by TEN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t="9655" r="1562" b="6034"/>
          <a:stretch>
            <a:fillRect/>
          </a:stretch>
        </p:blipFill>
        <p:spPr bwMode="auto">
          <a:xfrm>
            <a:off x="-32" y="885011"/>
            <a:ext cx="9144032" cy="425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(1/3)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 descr="카풀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131590"/>
            <a:ext cx="4235578" cy="2407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4187" t="7443" b="9678"/>
          <a:stretch>
            <a:fillRect/>
          </a:stretch>
        </p:blipFill>
        <p:spPr bwMode="auto">
          <a:xfrm>
            <a:off x="4660821" y="1131590"/>
            <a:ext cx="4231660" cy="2405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51520" y="3579862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1520" y="3656766"/>
            <a:ext cx="424847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출발지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경유지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목적지 검색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키워드 검색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시 지도  위치 표시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검색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할 때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마커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또는 리스트 클릭 시 중앙으로 위치 이동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최종확정 누를 경우 총 거리 표시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실제 경로 클릭 시  실제 소요시간 표시</a:t>
            </a:r>
            <a:endParaRPr lang="en-US" altLang="ko-KR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-Ajax, </a:t>
            </a:r>
            <a:r>
              <a:rPr lang="en-US" altLang="ko-KR" sz="1100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</a:t>
            </a:r>
            <a:r>
              <a:rPr lang="en-US" altLang="ko-KR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aum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Map API, JavaScript, </a:t>
            </a:r>
            <a:r>
              <a:rPr lang="en-US" altLang="ko-KR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Json,Mybatis</a:t>
            </a: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58522" y="3594376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3313" y="3738392"/>
            <a:ext cx="3985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날짜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선택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인원수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금액 숫자 검증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Jquery,Jquery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UI,JavaScript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(2/3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3513" t="8853" r="30120" b="15081"/>
          <a:stretch>
            <a:fillRect/>
          </a:stretch>
        </p:blipFill>
        <p:spPr bwMode="auto">
          <a:xfrm>
            <a:off x="251520" y="1131590"/>
            <a:ext cx="4236589" cy="2449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l="12113" t="5617" r="22584" b="24253"/>
          <a:stretch>
            <a:fillRect/>
          </a:stretch>
        </p:blipFill>
        <p:spPr bwMode="auto">
          <a:xfrm>
            <a:off x="4647501" y="1131590"/>
            <a:ext cx="4110605" cy="2435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37006" y="3652432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1797" y="3796448"/>
            <a:ext cx="35821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차내 흡연 여부 선택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추가 내용 입력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HTML5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44008" y="3666946"/>
            <a:ext cx="4104456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48799" y="3810962"/>
            <a:ext cx="3639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페이징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검색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리스트 표시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HTML5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(3/3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 descr="카풀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131590"/>
            <a:ext cx="4244280" cy="2459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t="9797" b="4971"/>
          <a:stretch>
            <a:fillRect/>
          </a:stretch>
        </p:blipFill>
        <p:spPr bwMode="auto">
          <a:xfrm>
            <a:off x="4644007" y="1131590"/>
            <a:ext cx="4128517" cy="24482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953916" y="1419622"/>
            <a:ext cx="1512168" cy="1180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7544" y="2643758"/>
            <a:ext cx="3744416" cy="523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1520" y="3652432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8032" y="3635027"/>
            <a:ext cx="4355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별 클릭으로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별점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평가 등록 및 코멘트 남기기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로그인시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가능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JavaScript,Jquery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Json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HTML5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58522" y="3666946"/>
            <a:ext cx="4161950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44007" y="3778463"/>
            <a:ext cx="4320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다음 지도를 이용한 출발지와 도착지 실제 소요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시간 표시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Daum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Map API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2) KTX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29875" t="11567" r="31709" b="5534"/>
          <a:stretch>
            <a:fillRect/>
          </a:stretch>
        </p:blipFill>
        <p:spPr bwMode="auto">
          <a:xfrm>
            <a:off x="251520" y="1122037"/>
            <a:ext cx="4248472" cy="2385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 l="13383" t="10521" r="3901" b="20151"/>
          <a:stretch>
            <a:fillRect/>
          </a:stretch>
        </p:blipFill>
        <p:spPr bwMode="auto">
          <a:xfrm>
            <a:off x="4644008" y="1117600"/>
            <a:ext cx="4248472" cy="23757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251520" y="3608890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61721" y="3612954"/>
            <a:ext cx="4071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KTX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정보 등록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출발지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목적지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출발날짜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가격 등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58522" y="3594376"/>
            <a:ext cx="424847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59775" y="3604078"/>
            <a:ext cx="40571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등록된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KTX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정보 리스트 출력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3) 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(1/2)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t="10853" r="1963" b="7684"/>
          <a:stretch>
            <a:fillRect/>
          </a:stretch>
        </p:blipFill>
        <p:spPr bwMode="auto">
          <a:xfrm>
            <a:off x="144016" y="1204686"/>
            <a:ext cx="8964488" cy="359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611560" y="1491630"/>
            <a:ext cx="1512168" cy="2880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915817" y="1563638"/>
            <a:ext cx="3656447" cy="2781860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43808" y="1751002"/>
            <a:ext cx="405194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키워드 및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위치별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검색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마커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추가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지도 이동 시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주변맛집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자동갱신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메뉴영역 자동 숨김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선택시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지도 중앙 이동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Daum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MAP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API,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 t="10194" r="4945" b="8189"/>
          <a:stretch>
            <a:fillRect/>
          </a:stretch>
        </p:blipFill>
        <p:spPr bwMode="auto">
          <a:xfrm>
            <a:off x="98996" y="1203598"/>
            <a:ext cx="8649468" cy="371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3.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(2/2)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19794" y="1563638"/>
            <a:ext cx="2312645" cy="3096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20198" y="1714640"/>
            <a:ext cx="3752000" cy="2781860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48189" y="1902004"/>
            <a:ext cx="40519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별점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등록 및 평균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별점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확인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리뷰 등록 및 수정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리스트 글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 단위의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페이징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비회원 글 열람가능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글쓰기 제한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Daum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MAP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API,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Session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4)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설문조사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(1/2)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 t="10166" r="16257" b="11991"/>
          <a:stretch>
            <a:fillRect/>
          </a:stretch>
        </p:blipFill>
        <p:spPr bwMode="auto">
          <a:xfrm>
            <a:off x="251520" y="1347614"/>
            <a:ext cx="4211960" cy="2176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 t="10339" b="20130"/>
          <a:stretch>
            <a:fillRect/>
          </a:stretch>
        </p:blipFill>
        <p:spPr bwMode="auto">
          <a:xfrm>
            <a:off x="4644008" y="1347614"/>
            <a:ext cx="4104456" cy="21779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51520" y="3652432"/>
            <a:ext cx="4236590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6311" y="3723878"/>
            <a:ext cx="3999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보기항목 자동 추가 생성 기능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58522" y="3652432"/>
            <a:ext cx="408994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716016" y="3643320"/>
            <a:ext cx="3999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설문하기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사용자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 /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질문 ＊ 항목 수정 및 삭제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</a:t>
            </a:r>
            <a:endParaRPr lang="en-US" altLang="ko-KR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4)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설문조사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(2/2)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9546" t="10200" r="8118" b="8988"/>
          <a:stretch>
            <a:fillRect/>
          </a:stretch>
        </p:blipFill>
        <p:spPr bwMode="auto">
          <a:xfrm>
            <a:off x="4652397" y="1430618"/>
            <a:ext cx="4080542" cy="2051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 l="14625" t="10262" r="15993" b="26127"/>
          <a:stretch>
            <a:fillRect/>
          </a:stretch>
        </p:blipFill>
        <p:spPr bwMode="auto">
          <a:xfrm>
            <a:off x="259909" y="1419622"/>
            <a:ext cx="4228202" cy="2059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51520" y="3652432"/>
            <a:ext cx="4236590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58522" y="3652432"/>
            <a:ext cx="408994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52" y="3666728"/>
            <a:ext cx="43597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설문리스트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사용자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상태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결과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관리자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 추가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))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2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676253"/>
            <a:ext cx="4359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결과보기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선택 항목 관련 결과 그래프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, Google API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5)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여행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정보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3652432"/>
            <a:ext cx="4236590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58522" y="3652432"/>
            <a:ext cx="408994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52" y="3723878"/>
            <a:ext cx="4359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각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지역별 여행지 소개 기능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리스트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3723878"/>
            <a:ext cx="4359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여행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정보 상세 보기 가능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댓글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16875" t="10345" r="2031" b="23275"/>
          <a:stretch>
            <a:fillRect/>
          </a:stretch>
        </p:blipFill>
        <p:spPr bwMode="auto">
          <a:xfrm>
            <a:off x="277483" y="1436981"/>
            <a:ext cx="4223080" cy="2047626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 l="20000" t="10032" r="9687" b="5545"/>
          <a:stretch>
            <a:fillRect/>
          </a:stretch>
        </p:blipFill>
        <p:spPr bwMode="auto">
          <a:xfrm>
            <a:off x="4657952" y="1428742"/>
            <a:ext cx="4079648" cy="206574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배경3.jpg"/>
          <p:cNvPicPr>
            <a:picLocks noChangeAspect="1"/>
          </p:cNvPicPr>
          <p:nvPr/>
        </p:nvPicPr>
        <p:blipFill>
          <a:blip r:embed="rId2" cstate="print">
            <a:lum bright="-54000" contrast="-42000"/>
          </a:blip>
          <a:stretch>
            <a:fillRect/>
          </a:stretch>
        </p:blipFill>
        <p:spPr>
          <a:xfrm>
            <a:off x="-1" y="-20538"/>
            <a:ext cx="9180513" cy="516403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  <a:effectLst>
            <a:outerShdw blurRad="457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572000" y="-20538"/>
            <a:ext cx="4608512" cy="51640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5292080" y="203919"/>
            <a:ext cx="3096717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목차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5139" y="1254407"/>
            <a:ext cx="201185" cy="2011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20827" y="1177953"/>
            <a:ext cx="1821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나눔바른고딕OTF Light" pitchFamily="50" charset="-127"/>
                <a:ea typeface="나눔바른고딕OTF Light" pitchFamily="50" charset="-127"/>
              </a:rPr>
              <a:t>WITH SHARE</a:t>
            </a: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소개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5139" y="1817531"/>
            <a:ext cx="201185" cy="2011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7821" y="3435846"/>
            <a:ext cx="201185" cy="2011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063509" y="3385324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주요기능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7821" y="3954741"/>
            <a:ext cx="201185" cy="20118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63509" y="3889380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데모시연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05709" y="1722022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팀원 소개 및 역할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0399" y="2387686"/>
            <a:ext cx="201185" cy="2011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010969" y="2292177"/>
            <a:ext cx="1733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개발과정 </a:t>
            </a: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및 </a:t>
            </a:r>
            <a:r>
              <a:rPr lang="ko-KR" altLang="en-US" sz="1600" b="1" dirty="0" smtClean="0">
                <a:latin typeface="나눔바른고딕OTF Light" pitchFamily="50" charset="-127"/>
                <a:ea typeface="나눔바른고딕OTF Light" pitchFamily="50" charset="-127"/>
              </a:rPr>
              <a:t>환경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0909" y="2931082"/>
            <a:ext cx="201185" cy="20118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021479" y="2835573"/>
            <a:ext cx="1625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나눔바른고딕OTF Light" pitchFamily="50" charset="-127"/>
                <a:ea typeface="나눔바른고딕OTF Light" pitchFamily="50" charset="-127"/>
              </a:rPr>
              <a:t>DB MODELING</a:t>
            </a:r>
            <a:endParaRPr lang="en-US" altLang="ko-KR" sz="1600" b="1" dirty="0"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6)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고객센터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520" y="3652432"/>
            <a:ext cx="4236590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58522" y="3652432"/>
            <a:ext cx="4089942" cy="1368152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1552" y="3723878"/>
            <a:ext cx="4359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고객의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문의글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작성 및 관리자 답변 열람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3723878"/>
            <a:ext cx="43597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고객의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문의글에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대한 답변 작성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JSON,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, Google API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16286" t="10345" r="4091" b="18103"/>
          <a:stretch>
            <a:fillRect/>
          </a:stretch>
        </p:blipFill>
        <p:spPr bwMode="auto">
          <a:xfrm>
            <a:off x="269245" y="1428742"/>
            <a:ext cx="4201069" cy="205279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 l="17656" t="10345" b="6034"/>
          <a:stretch>
            <a:fillRect/>
          </a:stretch>
        </p:blipFill>
        <p:spPr bwMode="auto">
          <a:xfrm>
            <a:off x="4682706" y="1428742"/>
            <a:ext cx="4049402" cy="205081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7)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일정관리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43438" y="3143254"/>
            <a:ext cx="3143272" cy="1857388"/>
          </a:xfrm>
          <a:prstGeom prst="rect">
            <a:avLst/>
          </a:prstGeom>
          <a:solidFill>
            <a:schemeClr val="tx1">
              <a:lumMod val="65000"/>
              <a:lumOff val="3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14876" y="3071817"/>
            <a:ext cx="30003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월간 개인 일정관리  기능 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일정등록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삭제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수정 기능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#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 기술</a:t>
            </a:r>
            <a:endParaRPr lang="en-US" altLang="ko-KR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JavaScript,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AJAX,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SpringFramework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JSON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 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Mybatis</a:t>
            </a:r>
            <a:endParaRPr lang="ko-KR" altLang="en-US" sz="14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t="9984" r="33809" b="12074"/>
          <a:stretch>
            <a:fillRect/>
          </a:stretch>
        </p:blipFill>
        <p:spPr bwMode="auto">
          <a:xfrm>
            <a:off x="1071538" y="1000113"/>
            <a:ext cx="3143272" cy="201259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 t="9770" r="34531" b="18678"/>
          <a:stretch>
            <a:fillRect/>
          </a:stretch>
        </p:blipFill>
        <p:spPr bwMode="auto">
          <a:xfrm>
            <a:off x="1071538" y="3071816"/>
            <a:ext cx="3125468" cy="185738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 t="10000" r="33125" b="6034"/>
          <a:stretch>
            <a:fillRect/>
          </a:stretch>
        </p:blipFill>
        <p:spPr bwMode="auto">
          <a:xfrm>
            <a:off x="4643438" y="1000115"/>
            <a:ext cx="3143272" cy="2000264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\Desktop\땡큐.png"/>
          <p:cNvPicPr>
            <a:picLocks noChangeAspect="1" noChangeArrowheads="1"/>
          </p:cNvPicPr>
          <p:nvPr/>
        </p:nvPicPr>
        <p:blipFill>
          <a:blip r:embed="rId2">
            <a:lum bright="24000"/>
          </a:blip>
          <a:srcRect t="5210" b="19756"/>
          <a:stretch>
            <a:fillRect/>
          </a:stretch>
        </p:blipFill>
        <p:spPr bwMode="auto">
          <a:xfrm>
            <a:off x="0" y="0"/>
            <a:ext cx="9144000" cy="51435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1754" y="1786920"/>
            <a:ext cx="18004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가는안상수체" pitchFamily="2" charset="-127"/>
                <a:ea typeface="가는안상수체" pitchFamily="2" charset="-127"/>
              </a:rPr>
              <a:t>데모시연 </a:t>
            </a:r>
            <a:r>
              <a:rPr lang="en-US" altLang="ko-KR" sz="9600" dirty="0" smtClean="0">
                <a:solidFill>
                  <a:schemeClr val="bg1"/>
                </a:solidFill>
                <a:latin typeface="가는안상수체" pitchFamily="2" charset="-127"/>
                <a:ea typeface="가는안상수체" pitchFamily="2" charset="-127"/>
              </a:rPr>
              <a:t>GO</a:t>
            </a:r>
            <a:endParaRPr lang="ko-KR" altLang="en-US" sz="2800" dirty="0">
              <a:solidFill>
                <a:schemeClr val="bg1"/>
              </a:solidFill>
              <a:latin typeface="가는안상수체" pitchFamily="2" charset="-127"/>
              <a:ea typeface="가는안상수체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배경3.jpg"/>
          <p:cNvPicPr>
            <a:picLocks noChangeAspect="1"/>
          </p:cNvPicPr>
          <p:nvPr/>
        </p:nvPicPr>
        <p:blipFill>
          <a:blip r:embed="rId2" cstate="print">
            <a:lum bright="-54000" contrast="-42000"/>
          </a:blip>
          <a:stretch>
            <a:fillRect/>
          </a:stretch>
        </p:blipFill>
        <p:spPr>
          <a:xfrm>
            <a:off x="-1" y="-20538"/>
            <a:ext cx="9180513" cy="5164038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  <a:effectLst>
            <a:outerShdw blurRad="457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302320" y="1131590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569841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1. WITH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SHARE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소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개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21656" y="1190898"/>
            <a:ext cx="460382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카</a:t>
            </a:r>
            <a:r>
              <a:rPr lang="ko-KR" altLang="en-US" sz="2000" dirty="0" err="1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풀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11860" y="1131590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321400" y="1131590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04416" y="3109714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313956" y="3113906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067944" y="3251760"/>
            <a:ext cx="782587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고객센터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23496" y="3109714"/>
            <a:ext cx="2520280" cy="187220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245761" y="1203598"/>
            <a:ext cx="45076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KTX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85141" y="1203598"/>
            <a:ext cx="522900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맛집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76256" y="3219038"/>
            <a:ext cx="144302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설문 조사</a:t>
            </a:r>
            <a:r>
              <a:rPr lang="en-US" altLang="ko-KR" sz="2000" dirty="0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/</a:t>
            </a:r>
            <a:r>
              <a:rPr lang="ko-KR" altLang="en-US" sz="2000" dirty="0" err="1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스케쥴러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4816" y="3219822"/>
            <a:ext cx="877163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FFC000"/>
                </a:solidFill>
                <a:latin typeface="안상수2006중간" pitchFamily="18" charset="-127"/>
                <a:ea typeface="안상수2006중간" pitchFamily="18" charset="-127"/>
              </a:rPr>
              <a:t>여행 정보</a:t>
            </a:r>
            <a:endParaRPr lang="ko-KR" altLang="en-US" sz="2000" dirty="0">
              <a:solidFill>
                <a:srgbClr val="FFC000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7544" y="1679079"/>
            <a:ext cx="2461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절약과 편안함을 한번에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2153518"/>
            <a:ext cx="217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j-ea"/>
                <a:ea typeface="+mj-ea"/>
              </a:rPr>
              <a:t>카풀</a:t>
            </a:r>
            <a:r>
              <a:rPr lang="ko-KR" altLang="en-US" sz="1200" dirty="0" smtClean="0">
                <a:latin typeface="+mj-ea"/>
                <a:ea typeface="+mj-ea"/>
              </a:rPr>
              <a:t> 할 차량 등록 및 신청</a:t>
            </a:r>
            <a:r>
              <a:rPr lang="en-US" altLang="ko-KR" sz="1200" dirty="0" smtClean="0">
                <a:latin typeface="+mj-ea"/>
                <a:ea typeface="+mj-ea"/>
              </a:rPr>
              <a:t>/ </a:t>
            </a:r>
            <a:r>
              <a:rPr lang="ko-KR" altLang="en-US" sz="1200" dirty="0" smtClean="0">
                <a:latin typeface="+mj-ea"/>
                <a:ea typeface="+mj-ea"/>
              </a:rPr>
              <a:t>신원보증 시스템 완비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35896" y="170869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</a:rPr>
              <a:t>KTX</a:t>
            </a:r>
            <a:r>
              <a:rPr lang="ko-KR" altLang="en-US" sz="1600" b="1" dirty="0" smtClean="0">
                <a:latin typeface="+mj-ea"/>
                <a:ea typeface="+mj-ea"/>
              </a:rPr>
              <a:t> 정보 공유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35896" y="218313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</a:rPr>
              <a:t>KTX </a:t>
            </a:r>
            <a:r>
              <a:rPr lang="ko-KR" altLang="en-US" sz="1200" dirty="0" smtClean="0">
                <a:latin typeface="+mj-ea"/>
                <a:ea typeface="+mj-ea"/>
              </a:rPr>
              <a:t>좌석 신청 및 예약</a:t>
            </a:r>
            <a:r>
              <a:rPr lang="en-US" altLang="ko-KR" sz="1200" dirty="0" smtClean="0">
                <a:latin typeface="+mj-ea"/>
                <a:ea typeface="+mj-ea"/>
              </a:rPr>
              <a:t/>
            </a:r>
            <a:br>
              <a:rPr lang="en-US" altLang="ko-KR" sz="1200" dirty="0" smtClean="0">
                <a:latin typeface="+mj-ea"/>
                <a:ea typeface="+mj-ea"/>
              </a:rPr>
            </a:br>
            <a:r>
              <a:rPr lang="ko-KR" altLang="en-US" sz="1200" dirty="0" smtClean="0">
                <a:latin typeface="+mj-ea"/>
                <a:ea typeface="+mj-ea"/>
              </a:rPr>
              <a:t>저렴한 가격의 좌석 공유</a:t>
            </a:r>
            <a:r>
              <a:rPr lang="en-US" altLang="ko-KR" sz="1200" dirty="0" smtClean="0">
                <a:latin typeface="+mj-ea"/>
                <a:ea typeface="+mj-ea"/>
              </a:rPr>
              <a:t> 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86512" y="1694979"/>
            <a:ext cx="285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j-ea"/>
                <a:ea typeface="+mj-ea"/>
              </a:rPr>
              <a:t>숨겨진 맛 집 까지 정보제공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623967" y="2169418"/>
            <a:ext cx="225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진짜 맛 집 정보 검색 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위치정보 제공 </a:t>
            </a:r>
            <a:r>
              <a:rPr lang="en-US" altLang="ko-KR" sz="1200" dirty="0" smtClean="0">
                <a:latin typeface="+mj-ea"/>
                <a:ea typeface="+mj-ea"/>
              </a:rPr>
              <a:t>/ </a:t>
            </a:r>
            <a:r>
              <a:rPr lang="ko-KR" altLang="en-US" sz="1200" dirty="0" err="1" smtClean="0">
                <a:latin typeface="+mj-ea"/>
                <a:ea typeface="+mj-ea"/>
              </a:rPr>
              <a:t>별점제공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7544" y="3710161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어디로 갈지 고민은 끝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7544" y="418460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숨겨진 명소 소개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내가 알지 못한 우리동네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35896" y="3739778"/>
            <a:ext cx="215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친절하게 상냥하게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35896" y="421421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j-ea"/>
                <a:ea typeface="+mj-ea"/>
              </a:rPr>
              <a:t>Q&amp;A</a:t>
            </a:r>
            <a:r>
              <a:rPr lang="ko-KR" altLang="en-US" sz="1200" dirty="0" smtClean="0">
                <a:latin typeface="+mj-ea"/>
                <a:ea typeface="+mj-ea"/>
              </a:rPr>
              <a:t>를 통한 피드백 및 고객의 궁금증 해결</a:t>
            </a:r>
            <a:endParaRPr lang="en-US" altLang="ko-KR" sz="1200" dirty="0" smtClean="0"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32240" y="3626381"/>
            <a:ext cx="2054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서비스 향상 및 고객 만족도 제고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732240" y="4200500"/>
            <a:ext cx="205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개인의견 반영 위한 설문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성공하기 위한 시간관리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-4731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5484101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2.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팀원 소개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및 역할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42842" y="4559399"/>
            <a:ext cx="636713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신승형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7800" y="4475896"/>
            <a:ext cx="688009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김성</a:t>
            </a:r>
            <a:r>
              <a:rPr lang="ko-KR" altLang="en-US" sz="2000" dirty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빈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94990" y="2543175"/>
            <a:ext cx="630301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류제만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24175" y="4563591"/>
            <a:ext cx="688009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김병</a:t>
            </a:r>
            <a:r>
              <a:rPr lang="ko-KR" altLang="en-US" sz="2000" dirty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06269" y="4587974"/>
            <a:ext cx="64793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최민서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96361" y="4568924"/>
            <a:ext cx="574196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고솔아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979845" y="1059582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683568" y="3003798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669937" y="1059582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292213" y="1059582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4214810" y="1071552"/>
            <a:ext cx="10919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수석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자유게시판 구현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Q&amp;A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구현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고객센터 구현</a:t>
            </a:r>
            <a:endParaRPr lang="ko-KR" altLang="en-US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34167" y="1059582"/>
            <a:ext cx="866712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수석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맛집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소개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위치 검색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별점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후기</a:t>
            </a:r>
          </a:p>
          <a:p>
            <a:pPr algn="ctr">
              <a:lnSpc>
                <a:spcPct val="150000"/>
              </a:lnSpc>
            </a:pPr>
            <a:endParaRPr lang="en-US" altLang="ko-KR" sz="1100" dirty="0" smtClean="0">
              <a:solidFill>
                <a:schemeClr val="bg1"/>
              </a:solidFill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9253" y="2541205"/>
            <a:ext cx="551754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이용</a:t>
            </a:r>
            <a:r>
              <a:rPr lang="ko-KR" altLang="en-US" sz="2000" dirty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00562" y="2500312"/>
            <a:ext cx="630301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진가슬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1515" y="2994273"/>
            <a:ext cx="1380506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회원 관련 기능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로그인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회원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마이페이지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9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카풀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기능 구현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메인 인덱스 제</a:t>
            </a:r>
            <a:r>
              <a: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작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643834" y="1036340"/>
            <a:ext cx="889987" cy="1638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PPT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제작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게시판기획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및 구현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971553" y="3077716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662600" y="3077716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5" name="타원 84"/>
          <p:cNvSpPr/>
          <p:nvPr/>
        </p:nvSpPr>
        <p:spPr>
          <a:xfrm>
            <a:off x="2339752" y="3077716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7286972" y="3077716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5957896" y="3068191"/>
            <a:ext cx="93647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여행지 소개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게시판구현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42548" y="3077716"/>
            <a:ext cx="11977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KTX</a:t>
            </a:r>
            <a:r>
              <a:rPr kumimoji="1" lang="ko-KR" altLang="en-US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카풀기능구현</a:t>
            </a:r>
            <a:endParaRPr kumimoji="1"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첨부파일기능추가</a:t>
            </a:r>
            <a:endParaRPr kumimoji="1" lang="ko-KR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11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372107" y="3077716"/>
            <a:ext cx="85472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검색 기능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794059" y="3068191"/>
            <a:ext cx="56778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팀원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발표자</a:t>
            </a:r>
            <a:endParaRPr lang="ko-KR" altLang="en-US" sz="11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03802" y="2608317"/>
            <a:ext cx="708848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안혜정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730953" y="1059582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1052488" y="1538280"/>
            <a:ext cx="877163" cy="540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지도강사</a:t>
            </a:r>
            <a:endParaRPr lang="en-US" altLang="ko-KR" sz="2300" dirty="0" smtClean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1527" y="1069107"/>
            <a:ext cx="1512168" cy="15121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99" name="TextBox 98"/>
          <p:cNvSpPr txBox="1"/>
          <p:nvPr/>
        </p:nvSpPr>
        <p:spPr>
          <a:xfrm>
            <a:off x="2611693" y="1059582"/>
            <a:ext cx="1039067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3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팀장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설문기능 구현</a:t>
            </a:r>
            <a:endParaRPr lang="en-US" altLang="ko-KR" sz="11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스케쥴러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구현</a:t>
            </a:r>
          </a:p>
          <a:p>
            <a:endParaRPr lang="ko-KR" altLang="en-US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38154" y="2550730"/>
            <a:ext cx="516488" cy="400110"/>
          </a:xfrm>
          <a:prstGeom prst="rect">
            <a:avLst/>
          </a:prstGeom>
          <a:noFill/>
          <a:effectLst>
            <a:outerShdw dist="50800" sx="1000" sy="1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안상수2006중간" pitchFamily="18" charset="-127"/>
                <a:ea typeface="안상수2006중간" pitchFamily="18" charset="-127"/>
              </a:rPr>
              <a:t>김현</a:t>
            </a:r>
            <a:endParaRPr lang="ko-KR" altLang="en-US" sz="2000" dirty="0">
              <a:solidFill>
                <a:schemeClr val="bg1"/>
              </a:solidFill>
              <a:latin typeface="안상수2006중간" pitchFamily="18" charset="-127"/>
              <a:ea typeface="안상수2006중간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285852" y="203919"/>
            <a:ext cx="657229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개발 과정 및 환경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(1/3)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539552" y="1635646"/>
            <a:ext cx="1887106" cy="1440160"/>
          </a:xfrm>
          <a:prstGeom prst="chevron">
            <a:avLst/>
          </a:prstGeom>
          <a:solidFill>
            <a:srgbClr val="FA6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2555776" y="1635646"/>
            <a:ext cx="1887106" cy="1440160"/>
          </a:xfrm>
          <a:prstGeom prst="chevron">
            <a:avLst/>
          </a:prstGeom>
          <a:solidFill>
            <a:srgbClr val="FA8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6536814" y="1635646"/>
            <a:ext cx="1887106" cy="1440160"/>
          </a:xfrm>
          <a:prstGeom prst="chevron">
            <a:avLst/>
          </a:prstGeom>
          <a:solidFill>
            <a:srgbClr val="FAD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갈매기형 수장 42"/>
          <p:cNvSpPr/>
          <p:nvPr/>
        </p:nvSpPr>
        <p:spPr>
          <a:xfrm>
            <a:off x="4572000" y="1635646"/>
            <a:ext cx="1887106" cy="1440160"/>
          </a:xfrm>
          <a:prstGeom prst="chevron">
            <a:avLst/>
          </a:prstGeom>
          <a:solidFill>
            <a:srgbClr val="FEC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57785" y="2191965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주제 탐색</a:t>
            </a:r>
            <a:endParaRPr lang="ko-KR" altLang="en-US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0844" y="2062361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modeling</a:t>
            </a:r>
            <a:endParaRPr lang="ko-KR" altLang="en-US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2080" y="219196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시스템 구현</a:t>
            </a:r>
            <a:endParaRPr lang="ko-KR" altLang="en-US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70204" y="2191965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마무리</a:t>
            </a:r>
            <a:endParaRPr lang="ko-KR" altLang="en-US"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6" y="3232596"/>
            <a:ext cx="1728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개발 주제 검색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기능 선택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역할 분담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23728" y="3219822"/>
            <a:ext cx="2376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논리적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물리적 모델링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en-US" altLang="ko-KR" sz="1600" dirty="0" err="1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J</a:t>
            </a:r>
            <a:r>
              <a:rPr lang="en-US" altLang="ko-KR" sz="1600" dirty="0" err="1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unit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 Test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#DTO, DAO 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구현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72000" y="3219822"/>
            <a:ext cx="1728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개발 주제 검색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기능 선택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역할 분담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16216" y="3222144"/>
            <a:ext cx="17281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개발 주제 검색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기능 선택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#</a:t>
            </a:r>
            <a:r>
              <a:rPr lang="ko-KR" altLang="en-US" sz="1600" dirty="0" smtClean="0">
                <a:solidFill>
                  <a:schemeClr val="bg1"/>
                </a:solidFill>
                <a:latin typeface="나눔바른고딕OTF Light" pitchFamily="50" charset="-127"/>
                <a:ea typeface="나눔바른고딕OTF Light" pitchFamily="50" charset="-127"/>
              </a:rPr>
              <a:t>역할 분담</a:t>
            </a:r>
            <a:endParaRPr lang="en-US" altLang="ko-KR" sz="1600" dirty="0" smtClean="0">
              <a:solidFill>
                <a:schemeClr val="bg1"/>
              </a:solidFill>
              <a:latin typeface="나눔바른고딕OTF Light" pitchFamily="50" charset="-127"/>
              <a:ea typeface="나눔바른고딕OTF Light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611560" y="1419622"/>
          <a:ext cx="7920882" cy="286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014"/>
                <a:gridCol w="1168386"/>
                <a:gridCol w="1080120"/>
                <a:gridCol w="1080120"/>
                <a:gridCol w="1080120"/>
                <a:gridCol w="108012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진행 사항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</a:tr>
              <a:tr h="492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주제선정 및 </a:t>
                      </a:r>
                      <a:r>
                        <a:rPr lang="en-US" altLang="ko-KR" sz="1400" dirty="0" smtClean="0"/>
                        <a:t>HTML UI </a:t>
                      </a:r>
                      <a:r>
                        <a:rPr lang="ko-KR" altLang="en-US" sz="1400" dirty="0" smtClean="0"/>
                        <a:t>제작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DB </a:t>
                      </a:r>
                      <a:r>
                        <a:rPr lang="ko-KR" altLang="en-US" sz="1400" dirty="0" smtClean="0"/>
                        <a:t>모델링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Junit</a:t>
                      </a:r>
                      <a:r>
                        <a:rPr lang="en-US" altLang="ko-KR" sz="1400" baseline="0" dirty="0" smtClean="0"/>
                        <a:t> Test, DAO,DTO)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</a:tr>
              <a:tr h="489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시스템 구현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  <a:tr h="479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추가 기능 구현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마무리</a:t>
                      </a:r>
                      <a:endParaRPr lang="en-US" altLang="ko-KR" sz="1400" baseline="0" dirty="0" smtClean="0"/>
                    </a:p>
                    <a:p>
                      <a:pPr algn="ctr" latinLnBrk="1"/>
                      <a:r>
                        <a:rPr lang="en-US" altLang="ko-KR" sz="1400" baseline="0" dirty="0" smtClean="0"/>
                        <a:t>( </a:t>
                      </a:r>
                      <a:r>
                        <a:rPr lang="ko-KR" altLang="en-US" sz="1400" baseline="0" dirty="0" smtClean="0"/>
                        <a:t>디자인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버그 수정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6" name="Group 5"/>
          <p:cNvGrpSpPr/>
          <p:nvPr/>
        </p:nvGrpSpPr>
        <p:grpSpPr>
          <a:xfrm>
            <a:off x="7498788" y="3867294"/>
            <a:ext cx="990110" cy="360040"/>
            <a:chOff x="3563888" y="2643612"/>
            <a:chExt cx="1656184" cy="297620"/>
          </a:xfrm>
          <a:solidFill>
            <a:srgbClr val="F8FE0E"/>
          </a:solidFill>
        </p:grpSpPr>
        <p:sp>
          <p:nvSpPr>
            <p:cNvPr id="17" name="Rounded Rectangle 6"/>
            <p:cNvSpPr/>
            <p:nvPr/>
          </p:nvSpPr>
          <p:spPr>
            <a:xfrm>
              <a:off x="3563888" y="2653200"/>
              <a:ext cx="1656184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3563888" y="2643758"/>
              <a:ext cx="1656184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9" name="Rounded Rectangle 13"/>
            <p:cNvSpPr/>
            <p:nvPr/>
          </p:nvSpPr>
          <p:spPr>
            <a:xfrm>
              <a:off x="4568982" y="2643612"/>
              <a:ext cx="651090" cy="240172"/>
            </a:xfrm>
            <a:custGeom>
              <a:avLst/>
              <a:gdLst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48006 w 1656184"/>
                <a:gd name="connsiteY6" fmla="*/ 288032 h 288032"/>
                <a:gd name="connsiteX7" fmla="*/ 0 w 1656184"/>
                <a:gd name="connsiteY7" fmla="*/ 240026 h 288032"/>
                <a:gd name="connsiteX8" fmla="*/ 0 w 1656184"/>
                <a:gd name="connsiteY8" fmla="*/ 48006 h 288032"/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0 w 1656184"/>
                <a:gd name="connsiteY6" fmla="*/ 240026 h 288032"/>
                <a:gd name="connsiteX7" fmla="*/ 0 w 1656184"/>
                <a:gd name="connsiteY7" fmla="*/ 48006 h 288032"/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0 w 1656184"/>
                <a:gd name="connsiteY6" fmla="*/ 48006 h 288032"/>
                <a:gd name="connsiteX0" fmla="*/ 1560172 w 1608178"/>
                <a:gd name="connsiteY0" fmla="*/ 288032 h 288032"/>
                <a:gd name="connsiteX1" fmla="*/ 0 w 1608178"/>
                <a:gd name="connsiteY1" fmla="*/ 0 h 288032"/>
                <a:gd name="connsiteX2" fmla="*/ 1560172 w 1608178"/>
                <a:gd name="connsiteY2" fmla="*/ 0 h 288032"/>
                <a:gd name="connsiteX3" fmla="*/ 1608178 w 1608178"/>
                <a:gd name="connsiteY3" fmla="*/ 48006 h 288032"/>
                <a:gd name="connsiteX4" fmla="*/ 1608178 w 1608178"/>
                <a:gd name="connsiteY4" fmla="*/ 240026 h 288032"/>
                <a:gd name="connsiteX5" fmla="*/ 1560172 w 1608178"/>
                <a:gd name="connsiteY5" fmla="*/ 288032 h 288032"/>
                <a:gd name="connsiteX0" fmla="*/ 1560172 w 1608178"/>
                <a:gd name="connsiteY0" fmla="*/ 288178 h 288178"/>
                <a:gd name="connsiteX1" fmla="*/ 0 w 1608178"/>
                <a:gd name="connsiteY1" fmla="*/ 146 h 288178"/>
                <a:gd name="connsiteX2" fmla="*/ 957088 w 1608178"/>
                <a:gd name="connsiteY2" fmla="*/ 0 h 288178"/>
                <a:gd name="connsiteX3" fmla="*/ 1560172 w 1608178"/>
                <a:gd name="connsiteY3" fmla="*/ 146 h 288178"/>
                <a:gd name="connsiteX4" fmla="*/ 1608178 w 1608178"/>
                <a:gd name="connsiteY4" fmla="*/ 48152 h 288178"/>
                <a:gd name="connsiteX5" fmla="*/ 1608178 w 1608178"/>
                <a:gd name="connsiteY5" fmla="*/ 240172 h 288178"/>
                <a:gd name="connsiteX6" fmla="*/ 1560172 w 1608178"/>
                <a:gd name="connsiteY6" fmla="*/ 288178 h 288178"/>
                <a:gd name="connsiteX0" fmla="*/ 1608178 w 1608178"/>
                <a:gd name="connsiteY0" fmla="*/ 240172 h 240172"/>
                <a:gd name="connsiteX1" fmla="*/ 0 w 1608178"/>
                <a:gd name="connsiteY1" fmla="*/ 146 h 240172"/>
                <a:gd name="connsiteX2" fmla="*/ 957088 w 1608178"/>
                <a:gd name="connsiteY2" fmla="*/ 0 h 240172"/>
                <a:gd name="connsiteX3" fmla="*/ 1560172 w 1608178"/>
                <a:gd name="connsiteY3" fmla="*/ 146 h 240172"/>
                <a:gd name="connsiteX4" fmla="*/ 1608178 w 1608178"/>
                <a:gd name="connsiteY4" fmla="*/ 48152 h 240172"/>
                <a:gd name="connsiteX5" fmla="*/ 1608178 w 1608178"/>
                <a:gd name="connsiteY5" fmla="*/ 240172 h 240172"/>
                <a:gd name="connsiteX0" fmla="*/ 651090 w 651090"/>
                <a:gd name="connsiteY0" fmla="*/ 240172 h 240172"/>
                <a:gd name="connsiteX1" fmla="*/ 0 w 651090"/>
                <a:gd name="connsiteY1" fmla="*/ 0 h 240172"/>
                <a:gd name="connsiteX2" fmla="*/ 603084 w 651090"/>
                <a:gd name="connsiteY2" fmla="*/ 146 h 240172"/>
                <a:gd name="connsiteX3" fmla="*/ 651090 w 651090"/>
                <a:gd name="connsiteY3" fmla="*/ 48152 h 240172"/>
                <a:gd name="connsiteX4" fmla="*/ 651090 w 651090"/>
                <a:gd name="connsiteY4" fmla="*/ 240172 h 24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090" h="240172">
                  <a:moveTo>
                    <a:pt x="651090" y="240172"/>
                  </a:moveTo>
                  <a:cubicBezTo>
                    <a:pt x="542575" y="232147"/>
                    <a:pt x="8001" y="40004"/>
                    <a:pt x="0" y="0"/>
                  </a:cubicBezTo>
                  <a:lnTo>
                    <a:pt x="603084" y="146"/>
                  </a:lnTo>
                  <a:cubicBezTo>
                    <a:pt x="629597" y="146"/>
                    <a:pt x="651090" y="21639"/>
                    <a:pt x="651090" y="48152"/>
                  </a:cubicBezTo>
                  <a:lnTo>
                    <a:pt x="651090" y="2401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20" name="Group 5"/>
          <p:cNvGrpSpPr/>
          <p:nvPr/>
        </p:nvGrpSpPr>
        <p:grpSpPr>
          <a:xfrm>
            <a:off x="5364088" y="3364362"/>
            <a:ext cx="1998222" cy="360040"/>
            <a:chOff x="3563888" y="2643612"/>
            <a:chExt cx="1656184" cy="297620"/>
          </a:xfrm>
          <a:solidFill>
            <a:srgbClr val="FEE10E"/>
          </a:solidFill>
        </p:grpSpPr>
        <p:sp>
          <p:nvSpPr>
            <p:cNvPr id="21" name="Rounded Rectangle 6"/>
            <p:cNvSpPr/>
            <p:nvPr/>
          </p:nvSpPr>
          <p:spPr>
            <a:xfrm>
              <a:off x="3563888" y="2653200"/>
              <a:ext cx="1656184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3563888" y="2643758"/>
              <a:ext cx="1656184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23" name="Rounded Rectangle 13"/>
            <p:cNvSpPr/>
            <p:nvPr/>
          </p:nvSpPr>
          <p:spPr>
            <a:xfrm>
              <a:off x="4568982" y="2643612"/>
              <a:ext cx="651090" cy="240172"/>
            </a:xfrm>
            <a:custGeom>
              <a:avLst/>
              <a:gdLst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48006 w 1656184"/>
                <a:gd name="connsiteY6" fmla="*/ 288032 h 288032"/>
                <a:gd name="connsiteX7" fmla="*/ 0 w 1656184"/>
                <a:gd name="connsiteY7" fmla="*/ 240026 h 288032"/>
                <a:gd name="connsiteX8" fmla="*/ 0 w 1656184"/>
                <a:gd name="connsiteY8" fmla="*/ 48006 h 288032"/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0 w 1656184"/>
                <a:gd name="connsiteY6" fmla="*/ 240026 h 288032"/>
                <a:gd name="connsiteX7" fmla="*/ 0 w 1656184"/>
                <a:gd name="connsiteY7" fmla="*/ 48006 h 288032"/>
                <a:gd name="connsiteX0" fmla="*/ 0 w 1656184"/>
                <a:gd name="connsiteY0" fmla="*/ 48006 h 288032"/>
                <a:gd name="connsiteX1" fmla="*/ 48006 w 1656184"/>
                <a:gd name="connsiteY1" fmla="*/ 0 h 288032"/>
                <a:gd name="connsiteX2" fmla="*/ 1608178 w 1656184"/>
                <a:gd name="connsiteY2" fmla="*/ 0 h 288032"/>
                <a:gd name="connsiteX3" fmla="*/ 1656184 w 1656184"/>
                <a:gd name="connsiteY3" fmla="*/ 48006 h 288032"/>
                <a:gd name="connsiteX4" fmla="*/ 1656184 w 1656184"/>
                <a:gd name="connsiteY4" fmla="*/ 240026 h 288032"/>
                <a:gd name="connsiteX5" fmla="*/ 1608178 w 1656184"/>
                <a:gd name="connsiteY5" fmla="*/ 288032 h 288032"/>
                <a:gd name="connsiteX6" fmla="*/ 0 w 1656184"/>
                <a:gd name="connsiteY6" fmla="*/ 48006 h 288032"/>
                <a:gd name="connsiteX0" fmla="*/ 1560172 w 1608178"/>
                <a:gd name="connsiteY0" fmla="*/ 288032 h 288032"/>
                <a:gd name="connsiteX1" fmla="*/ 0 w 1608178"/>
                <a:gd name="connsiteY1" fmla="*/ 0 h 288032"/>
                <a:gd name="connsiteX2" fmla="*/ 1560172 w 1608178"/>
                <a:gd name="connsiteY2" fmla="*/ 0 h 288032"/>
                <a:gd name="connsiteX3" fmla="*/ 1608178 w 1608178"/>
                <a:gd name="connsiteY3" fmla="*/ 48006 h 288032"/>
                <a:gd name="connsiteX4" fmla="*/ 1608178 w 1608178"/>
                <a:gd name="connsiteY4" fmla="*/ 240026 h 288032"/>
                <a:gd name="connsiteX5" fmla="*/ 1560172 w 1608178"/>
                <a:gd name="connsiteY5" fmla="*/ 288032 h 288032"/>
                <a:gd name="connsiteX0" fmla="*/ 1560172 w 1608178"/>
                <a:gd name="connsiteY0" fmla="*/ 288178 h 288178"/>
                <a:gd name="connsiteX1" fmla="*/ 0 w 1608178"/>
                <a:gd name="connsiteY1" fmla="*/ 146 h 288178"/>
                <a:gd name="connsiteX2" fmla="*/ 957088 w 1608178"/>
                <a:gd name="connsiteY2" fmla="*/ 0 h 288178"/>
                <a:gd name="connsiteX3" fmla="*/ 1560172 w 1608178"/>
                <a:gd name="connsiteY3" fmla="*/ 146 h 288178"/>
                <a:gd name="connsiteX4" fmla="*/ 1608178 w 1608178"/>
                <a:gd name="connsiteY4" fmla="*/ 48152 h 288178"/>
                <a:gd name="connsiteX5" fmla="*/ 1608178 w 1608178"/>
                <a:gd name="connsiteY5" fmla="*/ 240172 h 288178"/>
                <a:gd name="connsiteX6" fmla="*/ 1560172 w 1608178"/>
                <a:gd name="connsiteY6" fmla="*/ 288178 h 288178"/>
                <a:gd name="connsiteX0" fmla="*/ 1608178 w 1608178"/>
                <a:gd name="connsiteY0" fmla="*/ 240172 h 240172"/>
                <a:gd name="connsiteX1" fmla="*/ 0 w 1608178"/>
                <a:gd name="connsiteY1" fmla="*/ 146 h 240172"/>
                <a:gd name="connsiteX2" fmla="*/ 957088 w 1608178"/>
                <a:gd name="connsiteY2" fmla="*/ 0 h 240172"/>
                <a:gd name="connsiteX3" fmla="*/ 1560172 w 1608178"/>
                <a:gd name="connsiteY3" fmla="*/ 146 h 240172"/>
                <a:gd name="connsiteX4" fmla="*/ 1608178 w 1608178"/>
                <a:gd name="connsiteY4" fmla="*/ 48152 h 240172"/>
                <a:gd name="connsiteX5" fmla="*/ 1608178 w 1608178"/>
                <a:gd name="connsiteY5" fmla="*/ 240172 h 240172"/>
                <a:gd name="connsiteX0" fmla="*/ 651090 w 651090"/>
                <a:gd name="connsiteY0" fmla="*/ 240172 h 240172"/>
                <a:gd name="connsiteX1" fmla="*/ 0 w 651090"/>
                <a:gd name="connsiteY1" fmla="*/ 0 h 240172"/>
                <a:gd name="connsiteX2" fmla="*/ 603084 w 651090"/>
                <a:gd name="connsiteY2" fmla="*/ 146 h 240172"/>
                <a:gd name="connsiteX3" fmla="*/ 651090 w 651090"/>
                <a:gd name="connsiteY3" fmla="*/ 48152 h 240172"/>
                <a:gd name="connsiteX4" fmla="*/ 651090 w 651090"/>
                <a:gd name="connsiteY4" fmla="*/ 240172 h 24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090" h="240172">
                  <a:moveTo>
                    <a:pt x="651090" y="240172"/>
                  </a:moveTo>
                  <a:cubicBezTo>
                    <a:pt x="542575" y="232147"/>
                    <a:pt x="8001" y="40004"/>
                    <a:pt x="0" y="0"/>
                  </a:cubicBezTo>
                  <a:lnTo>
                    <a:pt x="603084" y="146"/>
                  </a:lnTo>
                  <a:cubicBezTo>
                    <a:pt x="629597" y="146"/>
                    <a:pt x="651090" y="21639"/>
                    <a:pt x="651090" y="48152"/>
                  </a:cubicBezTo>
                  <a:lnTo>
                    <a:pt x="651090" y="24017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24" name="Rounded Rectangle 7"/>
          <p:cNvSpPr/>
          <p:nvPr/>
        </p:nvSpPr>
        <p:spPr>
          <a:xfrm>
            <a:off x="4283968" y="2868530"/>
            <a:ext cx="3078342" cy="321664"/>
          </a:xfrm>
          <a:prstGeom prst="roundRect">
            <a:avLst/>
          </a:prstGeom>
          <a:solidFill>
            <a:srgbClr val="FEC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5" name="Rounded Rectangle 7"/>
          <p:cNvSpPr/>
          <p:nvPr/>
        </p:nvSpPr>
        <p:spPr>
          <a:xfrm>
            <a:off x="4283968" y="2326660"/>
            <a:ext cx="936104" cy="360040"/>
          </a:xfrm>
          <a:prstGeom prst="roundRect">
            <a:avLst/>
          </a:prstGeom>
          <a:solidFill>
            <a:srgbClr val="FAB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6" name="Rounded Rectangle 7"/>
          <p:cNvSpPr/>
          <p:nvPr/>
        </p:nvSpPr>
        <p:spPr>
          <a:xfrm>
            <a:off x="3175382" y="1865584"/>
            <a:ext cx="936104" cy="360040"/>
          </a:xfrm>
          <a:prstGeom prst="roundRect">
            <a:avLst/>
          </a:prstGeom>
          <a:solidFill>
            <a:srgbClr val="FA6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7" name="Rectangle 239"/>
          <p:cNvSpPr>
            <a:spLocks noChangeArrowheads="1"/>
          </p:cNvSpPr>
          <p:nvPr/>
        </p:nvSpPr>
        <p:spPr bwMode="auto">
          <a:xfrm>
            <a:off x="1285852" y="203919"/>
            <a:ext cx="657229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개발 과정 및 환경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(2/3)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 descr="C:\Users\soldesk\Desktop\Untitled-2.gif"/>
          <p:cNvPicPr>
            <a:picLocks noChangeAspect="1" noChangeArrowheads="1" noCrop="1"/>
          </p:cNvPicPr>
          <p:nvPr/>
        </p:nvPicPr>
        <p:blipFill>
          <a:blip r:embed="rId3">
            <a:lum bright="-30000" contrast="-61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4" name="그림 3" descr="자동차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3162" y="1836812"/>
            <a:ext cx="1341319" cy="100599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04678" y="1217315"/>
            <a:ext cx="5347642" cy="572962"/>
          </a:xfrm>
          <a:prstGeom prst="rect">
            <a:avLst/>
          </a:prstGeom>
          <a:solidFill>
            <a:srgbClr val="FEB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 descr="자동차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033129"/>
            <a:ext cx="1341319" cy="100599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104678" y="2058169"/>
            <a:ext cx="5347642" cy="572962"/>
          </a:xfrm>
          <a:prstGeom prst="rect">
            <a:avLst/>
          </a:prstGeom>
          <a:solidFill>
            <a:srgbClr val="FEB9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자동차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742" y="2772916"/>
            <a:ext cx="1341319" cy="100599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104678" y="2971031"/>
            <a:ext cx="5347642" cy="572962"/>
          </a:xfrm>
          <a:prstGeom prst="rect">
            <a:avLst/>
          </a:prstGeom>
          <a:solidFill>
            <a:srgbClr val="FAB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자동차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304" y="3651870"/>
            <a:ext cx="1341319" cy="100599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104678" y="3868092"/>
            <a:ext cx="5347642" cy="572962"/>
          </a:xfrm>
          <a:prstGeom prst="rect">
            <a:avLst/>
          </a:prstGeom>
          <a:solidFill>
            <a:srgbClr val="FAB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04678" y="1213123"/>
            <a:ext cx="864096" cy="5760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104678" y="2058169"/>
            <a:ext cx="864096" cy="5760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04678" y="2975223"/>
            <a:ext cx="864096" cy="5760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04678" y="3867894"/>
            <a:ext cx="864096" cy="57606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214786" y="132659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도구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3836" y="2149227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언어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48694" y="3094856"/>
            <a:ext cx="529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00486" y="397381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</a:t>
            </a:r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71802" y="1347614"/>
            <a:ext cx="4286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Spring STS, Eclipse 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Mars,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Tomcat 8.0, ER-Win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071802" y="2211710"/>
            <a:ext cx="43168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Java, Java Script, </a:t>
            </a:r>
            <a:r>
              <a:rPr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ajax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jsp</a:t>
            </a:r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, R, EL&amp;JSTL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050712" y="3075806"/>
            <a:ext cx="4235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Oracle 11g XE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33702" y="4011910"/>
            <a:ext cx="4164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+mj-ea"/>
                <a:ea typeface="+mj-ea"/>
              </a:rPr>
              <a:t>Spring 3.6.4, </a:t>
            </a:r>
            <a:r>
              <a:rPr lang="en-US" altLang="ko-KR" sz="1400" dirty="0" err="1" smtClean="0">
                <a:solidFill>
                  <a:schemeClr val="bg1"/>
                </a:solidFill>
                <a:latin typeface="+mj-ea"/>
                <a:ea typeface="+mj-ea"/>
              </a:rPr>
              <a:t>Mybatis</a:t>
            </a:r>
            <a:endParaRPr lang="en-US" altLang="ko-KR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Rectangle 239"/>
          <p:cNvSpPr>
            <a:spLocks noChangeArrowheads="1"/>
          </p:cNvSpPr>
          <p:nvPr/>
        </p:nvSpPr>
        <p:spPr bwMode="auto">
          <a:xfrm>
            <a:off x="1285852" y="203919"/>
            <a:ext cx="657229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개발 과정 및 환경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(3/3)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4. DB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모델링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(1/2)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528" y="98757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Logical Modeling</a:t>
            </a:r>
            <a:endParaRPr lang="en-US" altLang="ko-KR" dirty="0"/>
          </a:p>
        </p:txBody>
      </p:sp>
      <p:pic>
        <p:nvPicPr>
          <p:cNvPr id="16" name="그림 15" descr="논리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91630"/>
            <a:ext cx="5184576" cy="351144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2159733" y="203919"/>
            <a:ext cx="4824535" cy="56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4. DB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모델링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itchFamily="50" charset="-127"/>
                <a:ea typeface="나눔바른고딕" pitchFamily="50" charset="-127"/>
              </a:rPr>
              <a:t>(2/2)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8" y="987574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Physical Modeling</a:t>
            </a:r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 descr="물리적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4572" y="1356003"/>
            <a:ext cx="5334857" cy="365186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693</TotalTime>
  <Words>1043</Words>
  <Application>Microsoft Office PowerPoint</Application>
  <PresentationFormat>화면 슬라이드 쇼(16:9)</PresentationFormat>
  <Paragraphs>264</Paragraphs>
  <Slides>23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하하하하zzz</dc:title>
  <dc:creator>soldesk</dc:creator>
  <cp:lastModifiedBy>soldesk</cp:lastModifiedBy>
  <cp:revision>80</cp:revision>
  <dcterms:created xsi:type="dcterms:W3CDTF">2016-09-05T02:05:13Z</dcterms:created>
  <dcterms:modified xsi:type="dcterms:W3CDTF">2016-09-06T05:16:30Z</dcterms:modified>
</cp:coreProperties>
</file>